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1285" r:id="rId2"/>
    <p:sldId id="1225" r:id="rId3"/>
    <p:sldId id="1267" r:id="rId4"/>
    <p:sldId id="1266" r:id="rId5"/>
    <p:sldId id="1287" r:id="rId6"/>
    <p:sldId id="1296" r:id="rId7"/>
    <p:sldId id="129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14"/>
    <p:restoredTop sz="94724"/>
  </p:normalViewPr>
  <p:slideViewPr>
    <p:cSldViewPr snapToGrid="0">
      <p:cViewPr varScale="1">
        <p:scale>
          <a:sx n="57" d="100"/>
          <a:sy n="57" d="100"/>
        </p:scale>
        <p:origin x="200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gif>
</file>

<file path=ppt/media/image4.png>
</file>

<file path=ppt/media/image5.png>
</file>

<file path=ppt/media/image6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7C9492-FC14-DE4C-A82E-8EF023C67BDD}" type="datetimeFigureOut">
              <a:rPr lang="en-US" smtClean="0"/>
              <a:t>8/1/25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6F9E1F-C8F4-DA4F-ACB9-1037FDD18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4970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7DB916-1A9B-144F-B289-561921ECAE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98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7DB916-1A9B-144F-B289-561921ECAE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44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7DB916-1A9B-144F-B289-561921ECAE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333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59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274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576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32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907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532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704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51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77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103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542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B3658BA-F4B0-5146-B15B-1356E056883D}" type="datetimeFigureOut">
              <a:rPr lang="en-US" smtClean="0"/>
              <a:t>8/1/25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14D7CDE-6146-3749-8C22-14EE77F7B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267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F0AA7-679D-A0DD-93DA-0C043701E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Simulating the 3D atmospheres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378F093-F9FE-1A91-757F-AF11CDF04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/>
              <a:t>Development of three dimensional simulations – relevant for </a:t>
            </a:r>
            <a:r>
              <a:rPr lang="en-US" b="1" i="1" dirty="0"/>
              <a:t>all </a:t>
            </a:r>
            <a:r>
              <a:rPr lang="en-US" b="1" dirty="0"/>
              <a:t>planets:</a:t>
            </a:r>
          </a:p>
          <a:p>
            <a:r>
              <a:rPr lang="en-US" dirty="0"/>
              <a:t>Molecules vary strongly with position and height</a:t>
            </a:r>
          </a:p>
          <a:p>
            <a:r>
              <a:rPr lang="en-US" dirty="0"/>
              <a:t>Terrestrial planets, ground coverage and clouds dominate the reflectivity</a:t>
            </a:r>
          </a:p>
          <a:p>
            <a:r>
              <a:rPr lang="en-US" dirty="0"/>
              <a:t>Gas giants, different types of cloud important (CH</a:t>
            </a:r>
            <a:r>
              <a:rPr lang="en-US" baseline="-25000" dirty="0"/>
              <a:t>4</a:t>
            </a:r>
            <a:r>
              <a:rPr lang="en-US" dirty="0"/>
              <a:t>, NH</a:t>
            </a:r>
            <a:r>
              <a:rPr lang="en-US" baseline="-25000" dirty="0"/>
              <a:t>3</a:t>
            </a:r>
            <a:r>
              <a:rPr lang="en-US" dirty="0"/>
              <a:t>, H</a:t>
            </a:r>
            <a:r>
              <a:rPr lang="en-US" baseline="-25000" dirty="0"/>
              <a:t>2</a:t>
            </a:r>
            <a:r>
              <a:rPr lang="en-US" dirty="0"/>
              <a:t>O)</a:t>
            </a:r>
          </a:p>
          <a:p>
            <a:r>
              <a:rPr lang="en-US" dirty="0"/>
              <a:t>Inclusion of 3D clouds as they of critical importance in atmospheres:</a:t>
            </a:r>
          </a:p>
          <a:p>
            <a:pPr lvl="1"/>
            <a:r>
              <a:rPr lang="en-US" dirty="0"/>
              <a:t>Energy balance</a:t>
            </a:r>
          </a:p>
          <a:p>
            <a:pPr lvl="1"/>
            <a:r>
              <a:rPr lang="en-US" dirty="0"/>
              <a:t>Composition (photochemistry, transport of H</a:t>
            </a:r>
            <a:r>
              <a:rPr lang="en-US" baseline="-25000" dirty="0"/>
              <a:t>2</a:t>
            </a:r>
            <a:r>
              <a:rPr lang="en-US" dirty="0"/>
              <a:t>O)</a:t>
            </a:r>
          </a:p>
          <a:p>
            <a:pPr lvl="1"/>
            <a:r>
              <a:rPr lang="en-US" dirty="0"/>
              <a:t>Detectability of molecular species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96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86A86-4ABF-A5E8-73F3-4709BE85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Climate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3EE32-33C3-27CB-591C-03EACD21F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3377"/>
            <a:ext cx="6234113" cy="4623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Global circulations models allow the investigation of climate responses to changing conditions: </a:t>
            </a:r>
          </a:p>
          <a:p>
            <a:pPr lvl="1"/>
            <a:r>
              <a:rPr lang="en-US" sz="1800" dirty="0"/>
              <a:t>Radiation-temperature, </a:t>
            </a:r>
          </a:p>
          <a:p>
            <a:pPr lvl="1"/>
            <a:r>
              <a:rPr lang="en-US" sz="1800" dirty="0"/>
              <a:t>ocean-atmosphere interactions, </a:t>
            </a:r>
          </a:p>
          <a:p>
            <a:pPr lvl="1"/>
            <a:r>
              <a:rPr lang="en-US" sz="1800" dirty="0"/>
              <a:t>clouds, </a:t>
            </a:r>
          </a:p>
          <a:p>
            <a:pPr lvl="1"/>
            <a:r>
              <a:rPr lang="en-US" sz="1800" dirty="0"/>
              <a:t>mass transport, </a:t>
            </a:r>
          </a:p>
          <a:p>
            <a:pPr lvl="1"/>
            <a:r>
              <a:rPr lang="en-US" sz="1800" dirty="0"/>
              <a:t>changes in sea/land ice, </a:t>
            </a:r>
          </a:p>
          <a:p>
            <a:pPr lvl="1"/>
            <a:r>
              <a:rPr lang="en-US" sz="1800" dirty="0"/>
              <a:t>ocean currents …</a:t>
            </a:r>
          </a:p>
          <a:p>
            <a:pPr marL="0" indent="0">
              <a:buNone/>
            </a:pPr>
            <a:r>
              <a:rPr lang="en-US" sz="2200" dirty="0"/>
              <a:t>For exoplanets: </a:t>
            </a:r>
          </a:p>
          <a:p>
            <a:pPr lvl="1"/>
            <a:r>
              <a:rPr lang="en-US" sz="1800" dirty="0"/>
              <a:t>Stellar types/temperature, </a:t>
            </a:r>
          </a:p>
          <a:p>
            <a:pPr lvl="1"/>
            <a:r>
              <a:rPr lang="en-US" sz="1800" dirty="0"/>
              <a:t>rotation rates, </a:t>
            </a:r>
          </a:p>
          <a:p>
            <a:pPr lvl="1"/>
            <a:r>
              <a:rPr lang="en-US" sz="1800" dirty="0"/>
              <a:t>eccentricity, </a:t>
            </a:r>
          </a:p>
          <a:p>
            <a:pPr lvl="1"/>
            <a:r>
              <a:rPr lang="en-US" sz="1800" dirty="0"/>
              <a:t>Earlier states of the Earth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B8248A-C6F5-398F-8C1D-3D35898AB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47E3-5D91-3B42-B368-85E8663CF0F7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EAD38206-A961-C794-2223-85DF0B918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911" y="196962"/>
            <a:ext cx="1160352" cy="116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7A7EDCC3-4365-BD15-6917-5BE02ADEE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27" r="11346"/>
          <a:stretch/>
        </p:blipFill>
        <p:spPr bwMode="auto">
          <a:xfrm>
            <a:off x="7443787" y="1525477"/>
            <a:ext cx="4586287" cy="4462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843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A4B20-FCF7-08EE-9602-7AA4D4EFE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Science case:</a:t>
            </a:r>
            <a:br>
              <a:rPr lang="en-US" dirty="0"/>
            </a:br>
            <a:r>
              <a:rPr lang="en-US" dirty="0"/>
              <a:t>full-disk simulations of Earth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F5DB0-254B-1390-9675-C8F322028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681" y="1553377"/>
            <a:ext cx="10515600" cy="4623585"/>
          </a:xfrm>
        </p:spPr>
        <p:txBody>
          <a:bodyPr/>
          <a:lstStyle/>
          <a:p>
            <a:r>
              <a:rPr lang="en-US" dirty="0"/>
              <a:t>Monthly averaged surface types </a:t>
            </a:r>
          </a:p>
          <a:p>
            <a:endParaRPr lang="en-US" dirty="0"/>
          </a:p>
          <a:p>
            <a:r>
              <a:rPr lang="en-US" dirty="0"/>
              <a:t>H</a:t>
            </a:r>
            <a:r>
              <a:rPr lang="en-US" baseline="-25000" dirty="0"/>
              <a:t>2</a:t>
            </a:r>
            <a:r>
              <a:rPr lang="en-US" dirty="0"/>
              <a:t>O, O</a:t>
            </a:r>
            <a:r>
              <a:rPr lang="en-US" baseline="-25000" dirty="0"/>
              <a:t>3</a:t>
            </a:r>
            <a:r>
              <a:rPr lang="en-US" dirty="0"/>
              <a:t>, pressure &amp; temperature (144x92x72 cells)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Liquid &amp; ice cloud abundance for each cell</a:t>
            </a:r>
          </a:p>
          <a:p>
            <a:endParaRPr lang="en-US" dirty="0"/>
          </a:p>
          <a:p>
            <a:r>
              <a:rPr lang="en-US" dirty="0"/>
              <a:t>Addition of aerosols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48A69A-01CF-F013-37B8-3D24F9E9A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3E847E3-5D91-3B42-B368-85E8663CF0F7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5" descr="A planet earth with continents and continents&#10;&#10;Description automatically generated">
            <a:extLst>
              <a:ext uri="{FF2B5EF4-FFF2-40B4-BE49-F238E27FC236}">
                <a16:creationId xmlns:a16="http://schemas.microsoft.com/office/drawing/2014/main" id="{245A998D-CE8A-D7CB-779C-18CF2F30B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490" y="2914428"/>
            <a:ext cx="3861110" cy="38611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4F5453-783A-D060-13F1-FCECDD097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648" y="136525"/>
            <a:ext cx="2217389" cy="2097779"/>
          </a:xfrm>
          <a:prstGeom prst="rect">
            <a:avLst/>
          </a:prstGeom>
        </p:spPr>
      </p:pic>
      <p:pic>
        <p:nvPicPr>
          <p:cNvPr id="1030" name="Picture 6" descr="MERRA-2">
            <a:extLst>
              <a:ext uri="{FF2B5EF4-FFF2-40B4-BE49-F238E27FC236}">
                <a16:creationId xmlns:a16="http://schemas.microsoft.com/office/drawing/2014/main" id="{127A6535-8F57-5045-141A-13029A9A99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6356" y="1373989"/>
            <a:ext cx="2553244" cy="1538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5232BA-52FE-B797-1156-FA757D20C3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2553" y="4596345"/>
            <a:ext cx="1828800" cy="16837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A0AF23-5E63-E2F0-2B99-6119B10262D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42" t="190" r="16766" b="4073"/>
          <a:stretch/>
        </p:blipFill>
        <p:spPr>
          <a:xfrm>
            <a:off x="23029944" y="9964590"/>
            <a:ext cx="8628820" cy="89654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0F0231-410A-C321-3011-49D6EC5700DA}"/>
              </a:ext>
            </a:extLst>
          </p:cNvPr>
          <p:cNvSpPr txBox="1"/>
          <p:nvPr/>
        </p:nvSpPr>
        <p:spPr>
          <a:xfrm>
            <a:off x="25800286" y="9440185"/>
            <a:ext cx="4948618" cy="651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Optima" panose="02000503060000020004" pitchFamily="2" charset="0"/>
              </a:rPr>
              <a:t>PSG Simulations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3A0B29-BFC5-0266-5EAB-90F55FEFF02C}"/>
              </a:ext>
            </a:extLst>
          </p:cNvPr>
          <p:cNvSpPr txBox="1"/>
          <p:nvPr/>
        </p:nvSpPr>
        <p:spPr>
          <a:xfrm>
            <a:off x="26205553" y="14447330"/>
            <a:ext cx="4527775" cy="651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Optima" panose="02000503060000020004" pitchFamily="2" charset="0"/>
              </a:rPr>
              <a:t>DSCOVR:EPIC </a:t>
            </a:r>
          </a:p>
        </p:txBody>
      </p:sp>
    </p:spTree>
    <p:extLst>
      <p:ext uri="{BB962C8B-B14F-4D97-AF65-F5344CB8AC3E}">
        <p14:creationId xmlns:p14="http://schemas.microsoft.com/office/powerpoint/2010/main" val="4272401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E7854-3E83-C4FB-8BED-ECAD10884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verifications:  DSCOVR - EPIC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704206-A706-C8C1-4D53-FDA629AF7D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592" r="-2"/>
          <a:stretch/>
        </p:blipFill>
        <p:spPr>
          <a:xfrm>
            <a:off x="1231739" y="1690683"/>
            <a:ext cx="9497299" cy="433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317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37D75-C42D-A0BC-A9E5-EC802FA26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Intensity verifications: </a:t>
            </a:r>
            <a:br>
              <a:rPr lang="en-US" dirty="0"/>
            </a:br>
            <a:r>
              <a:rPr lang="en-US" dirty="0"/>
              <a:t>fluxes from DSCOVR:EPIC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7981D-BE0A-FACC-5B06-59BEA4E4A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47E3-5D91-3B42-B368-85E8663CF0F7}" type="slidenum">
              <a:rPr lang="en-US" smtClean="0"/>
              <a:t>5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EF0742B-6D95-F867-67DE-50E92F6A5E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42" t="190" r="16766" b="4073"/>
          <a:stretch/>
        </p:blipFill>
        <p:spPr>
          <a:xfrm>
            <a:off x="759618" y="2053934"/>
            <a:ext cx="3816298" cy="396519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C0FE45-0F08-6851-264C-7E797FF2754E}"/>
              </a:ext>
            </a:extLst>
          </p:cNvPr>
          <p:cNvSpPr txBox="1"/>
          <p:nvPr/>
        </p:nvSpPr>
        <p:spPr>
          <a:xfrm>
            <a:off x="1875170" y="1833984"/>
            <a:ext cx="49486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white"/>
                </a:solidFill>
                <a:latin typeface="Optima" panose="02000503060000020004" pitchFamily="2" charset="0"/>
              </a:rPr>
              <a:t>PSG Simulations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7953A-0FD5-CC2E-6619-8361D6B7D7C3}"/>
              </a:ext>
            </a:extLst>
          </p:cNvPr>
          <p:cNvSpPr txBox="1"/>
          <p:nvPr/>
        </p:nvSpPr>
        <p:spPr>
          <a:xfrm>
            <a:off x="1875170" y="4036531"/>
            <a:ext cx="17077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white"/>
                </a:solidFill>
                <a:latin typeface="Optima" panose="02000503060000020004" pitchFamily="2" charset="0"/>
              </a:rPr>
              <a:t>DSCOVR:EPIC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6791F5-F935-25F9-94DA-24A484FFF5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0" y="1702907"/>
            <a:ext cx="7216305" cy="4075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4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F732168-8F85-DC2E-BDC0-DCB9B2B00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Earth Reflected Light Albedo Spectrum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822DC4-7A78-BB70-44B8-2B3B160F7E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5513" y="1359184"/>
            <a:ext cx="5233419" cy="385831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6715AB-8D07-41DA-D830-EA16C4203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47E3-5D91-3B42-B368-85E8663CF0F7}" type="slidenum">
              <a:rPr lang="en-US" smtClean="0"/>
              <a:t>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E008AE-F7BE-CB54-F522-DC32AD6FC4AF}"/>
              </a:ext>
            </a:extLst>
          </p:cNvPr>
          <p:cNvSpPr txBox="1"/>
          <p:nvPr/>
        </p:nvSpPr>
        <p:spPr>
          <a:xfrm>
            <a:off x="7304314" y="1828100"/>
            <a:ext cx="26125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Optima" panose="02000503060000020004" pitchFamily="2" charset="0"/>
              </a:rPr>
              <a:t>To be included in my upcoming paper!</a:t>
            </a:r>
          </a:p>
          <a:p>
            <a:endParaRPr lang="en-US" sz="2400" dirty="0">
              <a:latin typeface="Optima" panose="02000503060000020004" pitchFamily="2" charset="0"/>
            </a:endParaRPr>
          </a:p>
          <a:p>
            <a:r>
              <a:rPr lang="en-US" sz="2400" dirty="0">
                <a:latin typeface="Optima" panose="02000503060000020004" pitchFamily="2" charset="0"/>
              </a:rPr>
              <a:t>Payne et al., PSJ</a:t>
            </a: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03F057FF-0712-6976-00EB-CCB7C7DAA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0" y="0"/>
            <a:ext cx="1160352" cy="116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FACBF97E-5721-CF4C-9274-D0D3415F1366}"/>
              </a:ext>
            </a:extLst>
          </p:cNvPr>
          <p:cNvGrpSpPr/>
          <p:nvPr/>
        </p:nvGrpSpPr>
        <p:grpSpPr>
          <a:xfrm>
            <a:off x="340494" y="5050465"/>
            <a:ext cx="11851506" cy="1807535"/>
            <a:chOff x="275435" y="4712984"/>
            <a:chExt cx="11851506" cy="1807535"/>
          </a:xfrm>
        </p:grpSpPr>
        <p:pic>
          <p:nvPicPr>
            <p:cNvPr id="3" name="Picture 4" descr="A picture taken by the European Space Agency’s Mars Express spacecraft showing an elongated white plume that resembles volcanic ejecta.">
              <a:extLst>
                <a:ext uri="{FF2B5EF4-FFF2-40B4-BE49-F238E27FC236}">
                  <a16:creationId xmlns:a16="http://schemas.microsoft.com/office/drawing/2014/main" id="{CB6A2B02-998E-EF3B-0315-E4A68C2F5C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9323" y="5031370"/>
              <a:ext cx="1756143" cy="11707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2" descr="Venus captured by NASA's Mariner 10 spacecraft">
              <a:extLst>
                <a:ext uri="{FF2B5EF4-FFF2-40B4-BE49-F238E27FC236}">
                  <a16:creationId xmlns:a16="http://schemas.microsoft.com/office/drawing/2014/main" id="{9FAED268-446A-59D4-BBA0-74777896C20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33" r="21400"/>
            <a:stretch/>
          </p:blipFill>
          <p:spPr bwMode="auto">
            <a:xfrm>
              <a:off x="275435" y="4894493"/>
              <a:ext cx="1519110" cy="1444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 descr="A planet earth from space&#10;&#10;Description automatically generated">
              <a:extLst>
                <a:ext uri="{FF2B5EF4-FFF2-40B4-BE49-F238E27FC236}">
                  <a16:creationId xmlns:a16="http://schemas.microsoft.com/office/drawing/2014/main" id="{A8541603-8B9B-449A-175C-6ABE83C754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94545" y="4941584"/>
              <a:ext cx="1350335" cy="135033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5A92DE2-8C18-CDD7-F6A6-4ED9CC49BC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61232" y="5052049"/>
              <a:ext cx="2638024" cy="1129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8">
              <a:extLst>
                <a:ext uri="{FF2B5EF4-FFF2-40B4-BE49-F238E27FC236}">
                  <a16:creationId xmlns:a16="http://schemas.microsoft.com/office/drawing/2014/main" id="{351231ED-6161-5DE8-F12D-F213E86108A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23" t="10841" r="6184" b="8087"/>
            <a:stretch/>
          </p:blipFill>
          <p:spPr bwMode="auto">
            <a:xfrm>
              <a:off x="8030367" y="4712984"/>
              <a:ext cx="2425995" cy="1807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0" descr="undefined">
              <a:extLst>
                <a:ext uri="{FF2B5EF4-FFF2-40B4-BE49-F238E27FC236}">
                  <a16:creationId xmlns:a16="http://schemas.microsoft.com/office/drawing/2014/main" id="{C51711B2-F1F9-8F5A-0E58-5BB410CB91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70798" y="4738680"/>
              <a:ext cx="1756143" cy="17561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73421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79B53-F900-3357-164F-C47886701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Observational sensitivities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57612-2D57-5052-9318-3AB2DEF71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Integrate spectral features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Determine the time required to constrain atmospheric features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46B18-9DF6-DD2C-5C89-3577D8C3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E847E3-5D91-3B42-B368-85E8663CF0F7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6E37B4-9D43-0ADB-35CB-24D427BFC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348" y="1331458"/>
            <a:ext cx="7974008" cy="462358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DAE6C99C-69D0-EA64-A2B5-352A8367494C}"/>
              </a:ext>
            </a:extLst>
          </p:cNvPr>
          <p:cNvGrpSpPr/>
          <p:nvPr/>
        </p:nvGrpSpPr>
        <p:grpSpPr>
          <a:xfrm>
            <a:off x="3439904" y="1241778"/>
            <a:ext cx="8059275" cy="5172797"/>
            <a:chOff x="3439904" y="1241778"/>
            <a:chExt cx="8059275" cy="517279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25C96F3-76E0-48B0-2167-CEDF09D03E12}"/>
                </a:ext>
              </a:extLst>
            </p:cNvPr>
            <p:cNvGrpSpPr/>
            <p:nvPr/>
          </p:nvGrpSpPr>
          <p:grpSpPr>
            <a:xfrm>
              <a:off x="3439904" y="1241778"/>
              <a:ext cx="8059275" cy="5172797"/>
              <a:chOff x="2980762" y="1366115"/>
              <a:chExt cx="8059275" cy="5172797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862E6030-2E62-01C1-16AE-8A22CD4178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80762" y="1366115"/>
                <a:ext cx="8059275" cy="5172797"/>
              </a:xfrm>
              <a:prstGeom prst="rect">
                <a:avLst/>
              </a:prstGeom>
            </p:spPr>
          </p:pic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9214C744-8633-F07F-A9F3-FBB88BA72F2E}"/>
                  </a:ext>
                </a:extLst>
              </p:cNvPr>
              <p:cNvGrpSpPr/>
              <p:nvPr/>
            </p:nvGrpSpPr>
            <p:grpSpPr>
              <a:xfrm>
                <a:off x="4457701" y="1603728"/>
                <a:ext cx="6137837" cy="4307328"/>
                <a:chOff x="3886201" y="1320183"/>
                <a:chExt cx="6137837" cy="4307328"/>
              </a:xfrm>
            </p:grpSpPr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236879C6-0E38-F97C-91CD-5D1DC44206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colorTemperature colorTemp="15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</a:extLst>
                </a:blip>
                <a:srcRect l="16750" t="3468" r="7091" b="14997"/>
                <a:stretch/>
              </p:blipFill>
              <p:spPr>
                <a:xfrm>
                  <a:off x="3886201" y="1320183"/>
                  <a:ext cx="6137837" cy="4217634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2097F656-E824-AA25-018C-0C78D245B9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colorTemperature colorTemp="11500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</a:extLst>
                </a:blip>
                <a:srcRect l="16750" t="3468" r="43638" b="14997"/>
                <a:stretch/>
              </p:blipFill>
              <p:spPr>
                <a:xfrm>
                  <a:off x="3886201" y="1409877"/>
                  <a:ext cx="3192444" cy="4217634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2B80A237-80AD-8691-DAA6-E2F5BAD742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colorTemperature colorTemp="8469"/>
                          </a14:imgEffect>
                          <a14:imgEffect>
                            <a14:saturation sat="400000"/>
                          </a14:imgEffect>
                        </a14:imgLayer>
                      </a14:imgProps>
                    </a:ext>
                  </a:extLst>
                </a:blip>
                <a:srcRect l="55830" t="41289" r="27991" b="22845"/>
                <a:stretch/>
              </p:blipFill>
              <p:spPr>
                <a:xfrm>
                  <a:off x="7078645" y="3429000"/>
                  <a:ext cx="1303885" cy="1855265"/>
                </a:xfrm>
                <a:prstGeom prst="rect">
                  <a:avLst/>
                </a:prstGeom>
              </p:spPr>
            </p:pic>
          </p:grp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E74069C-FDD6-C3BC-C0A0-87D08DB6F5CB}"/>
                </a:ext>
              </a:extLst>
            </p:cNvPr>
            <p:cNvSpPr txBox="1"/>
            <p:nvPr/>
          </p:nvSpPr>
          <p:spPr>
            <a:xfrm>
              <a:off x="9229091" y="2561906"/>
              <a:ext cx="155745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Optima" panose="02000503060000020004" pitchFamily="2" charset="0"/>
                </a:rPr>
                <a:t>H</a:t>
              </a:r>
              <a:r>
                <a:rPr lang="en-US" sz="2000" baseline="-25000" dirty="0">
                  <a:latin typeface="Optima" panose="02000503060000020004" pitchFamily="2" charset="0"/>
                </a:rPr>
                <a:t>2</a:t>
              </a:r>
              <a:r>
                <a:rPr lang="en-US" sz="2000" dirty="0">
                  <a:latin typeface="Optima" panose="02000503060000020004" pitchFamily="2" charset="0"/>
                </a:rPr>
                <a:t>O with </a:t>
              </a:r>
              <a:r>
                <a:rPr lang="en-US" sz="2000" dirty="0" err="1">
                  <a:latin typeface="Optima" panose="02000503060000020004" pitchFamily="2" charset="0"/>
                </a:rPr>
                <a:t>HabEX</a:t>
              </a:r>
              <a:endParaRPr lang="en-US" sz="2000" dirty="0">
                <a:latin typeface="Optima" panose="02000503060000020004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A0BF868-1E24-2ABF-ED28-D809A49ADB89}"/>
                </a:ext>
              </a:extLst>
            </p:cNvPr>
            <p:cNvSpPr txBox="1"/>
            <p:nvPr/>
          </p:nvSpPr>
          <p:spPr>
            <a:xfrm>
              <a:off x="5556952" y="1553377"/>
              <a:ext cx="155745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Optima" panose="02000503060000020004" pitchFamily="2" charset="0"/>
                </a:rPr>
                <a:t>O</a:t>
              </a:r>
              <a:r>
                <a:rPr lang="en-US" sz="2000" baseline="-25000" dirty="0">
                  <a:latin typeface="Optima" panose="02000503060000020004" pitchFamily="2" charset="0"/>
                </a:rPr>
                <a:t>3</a:t>
              </a:r>
              <a:r>
                <a:rPr lang="en-US" sz="2000" dirty="0">
                  <a:latin typeface="Optima" panose="02000503060000020004" pitchFamily="2" charset="0"/>
                </a:rPr>
                <a:t> with HWO</a:t>
              </a:r>
            </a:p>
            <a:p>
              <a:pPr algn="ctr"/>
              <a:r>
                <a:rPr lang="en-US" sz="2000" dirty="0">
                  <a:latin typeface="Optima" panose="02000503060000020004" pitchFamily="2" charset="0"/>
                </a:rPr>
                <a:t>(Cloudy)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6CBC3F-8914-9B7F-E382-307E2F2523D0}"/>
                </a:ext>
              </a:extLst>
            </p:cNvPr>
            <p:cNvSpPr txBox="1"/>
            <p:nvPr/>
          </p:nvSpPr>
          <p:spPr>
            <a:xfrm>
              <a:off x="7705211" y="4578891"/>
              <a:ext cx="155745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Optima" panose="02000503060000020004" pitchFamily="2" charset="0"/>
                </a:rPr>
                <a:t>O</a:t>
              </a:r>
              <a:r>
                <a:rPr lang="en-US" sz="2000" baseline="-25000" dirty="0">
                  <a:latin typeface="Optima" panose="02000503060000020004" pitchFamily="2" charset="0"/>
                </a:rPr>
                <a:t>2</a:t>
              </a:r>
              <a:r>
                <a:rPr lang="en-US" sz="2000" dirty="0">
                  <a:latin typeface="Optima" panose="02000503060000020004" pitchFamily="2" charset="0"/>
                </a:rPr>
                <a:t> with HWO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686224-BDFF-F815-3613-44BE34A1FEBD}"/>
                </a:ext>
              </a:extLst>
            </p:cNvPr>
            <p:cNvSpPr txBox="1"/>
            <p:nvPr/>
          </p:nvSpPr>
          <p:spPr>
            <a:xfrm>
              <a:off x="6026276" y="3227457"/>
              <a:ext cx="155745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Optima" panose="02000503060000020004" pitchFamily="2" charset="0"/>
                </a:rPr>
                <a:t>O</a:t>
              </a:r>
              <a:r>
                <a:rPr lang="en-US" sz="2000" baseline="-25000" dirty="0">
                  <a:latin typeface="Optima" panose="02000503060000020004" pitchFamily="2" charset="0"/>
                </a:rPr>
                <a:t>3</a:t>
              </a:r>
              <a:r>
                <a:rPr lang="en-US" sz="2000" dirty="0">
                  <a:latin typeface="Optima" panose="02000503060000020004" pitchFamily="2" charset="0"/>
                </a:rPr>
                <a:t> with HWO</a:t>
              </a:r>
            </a:p>
            <a:p>
              <a:pPr algn="ctr"/>
              <a:r>
                <a:rPr lang="en-US" sz="2000" dirty="0">
                  <a:latin typeface="Optima" panose="02000503060000020004" pitchFamily="2" charset="0"/>
                </a:rPr>
                <a:t>(Clear)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138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243</Words>
  <Application>Microsoft Macintosh PowerPoint</Application>
  <PresentationFormat>Widescreen</PresentationFormat>
  <Paragraphs>58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Optima</vt:lpstr>
      <vt:lpstr>Office Theme</vt:lpstr>
      <vt:lpstr>Simulating the 3D atmospheres</vt:lpstr>
      <vt:lpstr>Global Climate Models</vt:lpstr>
      <vt:lpstr>Science case: full-disk simulations of Earth</vt:lpstr>
      <vt:lpstr>Spatial verifications:  DSCOVR - EPIC</vt:lpstr>
      <vt:lpstr>Intensity verifications:  fluxes from DSCOVR:EPIC</vt:lpstr>
      <vt:lpstr>Earth Reflected Light Albedo Spectrum</vt:lpstr>
      <vt:lpstr>Observational sensitivities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Payne, Allison (GSFC-693.0)[Southeastern Universities Research Assoc.]</dc:creator>
  <cp:lastModifiedBy>Payne, Allison (GSFC-693.0)[Southeastern Universities Research Assoc.]</cp:lastModifiedBy>
  <cp:revision>9</cp:revision>
  <dcterms:created xsi:type="dcterms:W3CDTF">2025-08-01T19:50:17Z</dcterms:created>
  <dcterms:modified xsi:type="dcterms:W3CDTF">2025-08-01T20:05:32Z</dcterms:modified>
</cp:coreProperties>
</file>

<file path=docProps/thumbnail.jpeg>
</file>